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  <p:sldMasterId id="2147483665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embeddedFontLst>
    <p:embeddedFont>
      <p:font typeface="ADLaM Display" panose="020B0604020202020204" charset="0"/>
      <p:regular r:id="rId22"/>
    </p:embeddedFont>
    <p:embeddedFont>
      <p:font typeface="Algerian" panose="04020705040A02060702" pitchFamily="82" charset="0"/>
      <p:regular r:id="rId23"/>
    </p:embeddedFont>
    <p:embeddedFont>
      <p:font typeface="Aparajita" panose="020206030504050203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ibre Franklin Medium" panose="020B0604020202020204" charset="0"/>
      <p:regular r:id="rId32"/>
      <p:bold r:id="rId33"/>
      <p:italic r:id="rId34"/>
      <p:boldItalic r:id="rId35"/>
    </p:embeddedFont>
    <p:embeddedFont>
      <p:font typeface="Overlock" panose="020B0604020202020204" charset="0"/>
      <p:regular r:id="rId36"/>
      <p:bold r:id="rId37"/>
      <p:italic r:id="rId38"/>
      <p:boldItalic r:id="rId39"/>
    </p:embeddedFont>
    <p:embeddedFont>
      <p:font typeface="Quattrocento Sans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103001-F781-4426-804A-60CC0BF7F8FA}">
  <a:tblStyle styleId="{3D103001-F781-4426-804A-60CC0BF7F8FA}" styleName="Table_0">
    <a:wholeTbl>
      <a:tcTxStyle b="off" i="off">
        <a:font>
          <a:latin typeface="Franklin Gothic Medium"/>
          <a:ea typeface="Franklin Gothic Medium"/>
          <a:cs typeface="Franklin Gothic Medium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E337FA-18E2-4E8A-B4C8-003F1FEC7FB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0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Helps in targeting counties with low participation rates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Quattrocento Sans"/>
                <a:ea typeface="Quattrocento Sans"/>
                <a:cs typeface="Quattrocento Sans"/>
                <a:sym typeface="Quattrocento Sans"/>
              </a:rPr>
              <a:t>Explain why  differed responses and low participation rates and any interventions to remedy. – Numbers participating and hence response largely based on number of testes per county. Low participation rates due to: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Quattrocento Sans"/>
                <a:ea typeface="Quattrocento Sans"/>
                <a:cs typeface="Quattrocento Sans"/>
                <a:sym typeface="Quattrocento Sans"/>
              </a:rPr>
              <a:t>-RTK stockouts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Quattrocento Sans"/>
                <a:ea typeface="Quattrocento Sans"/>
                <a:cs typeface="Quattrocento Sans"/>
                <a:sym typeface="Quattrocento Sans"/>
              </a:rPr>
              <a:t>-Lack of support from county/IPs in accessing PT panels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latin typeface="Quattrocento Sans"/>
                <a:ea typeface="Quattrocento Sans"/>
                <a:cs typeface="Quattrocento Sans"/>
                <a:sym typeface="Quattrocento Sans"/>
              </a:rPr>
              <a:t>-HCW strikes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It took some time for supply chain to be streamlined after COVID.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Moving forward, the PT programs works closer with the supply chain team to ensure commodity availability before a PT cycle is sent out. </a:t>
            </a:r>
            <a:endParaRPr dirty="0"/>
          </a:p>
        </p:txBody>
      </p:sp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Testing in PMTCT setting generally done by nurses. High workloads could be a reason for incorrect results.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Implications of incorrect results may result in transmission of HIV to unborn babies</a:t>
            </a:r>
            <a:endParaRPr dirty="0"/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2023 data</a:t>
            </a:r>
            <a:endParaRPr dirty="0"/>
          </a:p>
        </p:txBody>
      </p:sp>
      <p:sp>
        <p:nvSpPr>
          <p:cNvPr id="257" name="Google Shape;257;p13:notes"/>
          <p:cNvSpPr txBox="1"/>
          <p:nvPr/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7" name="Google Shape;2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Developed locally in collaboration with Strathmore University</a:t>
            </a:r>
            <a:endParaRPr/>
          </a:p>
        </p:txBody>
      </p:sp>
      <p:sp>
        <p:nvSpPr>
          <p:cNvPr id="177" name="Google Shape;1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9" name="Google Shape;2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285"/>
              </a:spcBef>
              <a:spcAft>
                <a:spcPts val="0"/>
              </a:spcAft>
              <a:buSzPts val="1900"/>
              <a:buNone/>
              <a:defRPr sz="1425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4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7010400" y="150815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609600" y="304802"/>
            <a:ext cx="586740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SzPts val="2100"/>
              <a:buChar char="▪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2"/>
          </p:nvPr>
        </p:nvSpPr>
        <p:spPr>
          <a:xfrm>
            <a:off x="7159752" y="2130552"/>
            <a:ext cx="1673352" cy="281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solidFill>
          <a:schemeClr val="dk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7010400" y="150815"/>
            <a:ext cx="1981200" cy="65563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0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>
            <a:spLocks noGrp="1"/>
          </p:cNvSpPr>
          <p:nvPr>
            <p:ph type="pic" idx="2"/>
          </p:nvPr>
        </p:nvSpPr>
        <p:spPr>
          <a:xfrm>
            <a:off x="152400" y="152400"/>
            <a:ext cx="6705600" cy="6553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7162800" y="2133600"/>
            <a:ext cx="16764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0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 rot="5400000">
            <a:off x="2381251" y="-280987"/>
            <a:ext cx="4406900" cy="8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/>
          <p:nvPr/>
        </p:nvSpPr>
        <p:spPr>
          <a:xfrm>
            <a:off x="152400" y="147640"/>
            <a:ext cx="6705600" cy="65563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7010400" y="147640"/>
            <a:ext cx="1955800" cy="65563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225"/>
            <a:ext cx="560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 rot="5400000">
            <a:off x="5075238" y="2362203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457200" y="27533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457200" y="1599903"/>
            <a:ext cx="40386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2"/>
          </p:nvPr>
        </p:nvSpPr>
        <p:spPr>
          <a:xfrm>
            <a:off x="4648200" y="1599903"/>
            <a:ext cx="40386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3"/>
          </p:nvPr>
        </p:nvSpPr>
        <p:spPr>
          <a:xfrm>
            <a:off x="457200" y="3933528"/>
            <a:ext cx="4038600" cy="219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4"/>
          </p:nvPr>
        </p:nvSpPr>
        <p:spPr>
          <a:xfrm>
            <a:off x="4648200" y="3933528"/>
            <a:ext cx="4038600" cy="219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2"/>
          </p:nvPr>
        </p:nvSpPr>
        <p:spPr>
          <a:xfrm>
            <a:off x="4648200" y="17526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3"/>
          </p:nvPr>
        </p:nvSpPr>
        <p:spPr>
          <a:xfrm>
            <a:off x="4648200" y="4090990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381001" y="1719262"/>
            <a:ext cx="8407400" cy="4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◼"/>
              <a:defRPr/>
            </a:lvl1pPr>
            <a:lvl2pPr marL="914400" lvl="1" indent="-342900" algn="l"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399" y="0"/>
            <a:ext cx="5635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381001" y="1719263"/>
            <a:ext cx="8407400" cy="4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Char char="◼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0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152401" y="150815"/>
            <a:ext cx="8831263" cy="65563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" y="-17463"/>
            <a:ext cx="56038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568325" y="64325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3352800" y="6411913"/>
            <a:ext cx="3352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0"/>
            <a:ext cx="2286000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285"/>
              </a:spcBef>
              <a:spcAft>
                <a:spcPts val="0"/>
              </a:spcAft>
              <a:buSzPts val="1425"/>
              <a:buNone/>
              <a:defRPr sz="1425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8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8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8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0"/>
            <a:ext cx="2286000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7162800" y="2892277"/>
            <a:ext cx="1600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l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60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457200" y="1719072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Char char="◼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4648200" y="1719072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Char char="◼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2"/>
          </p:nvPr>
        </p:nvSpPr>
        <p:spPr>
          <a:xfrm>
            <a:off x="457200" y="2438401"/>
            <a:ext cx="4040188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3"/>
          </p:nvPr>
        </p:nvSpPr>
        <p:spPr>
          <a:xfrm>
            <a:off x="4645026" y="17224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4"/>
          </p:nvPr>
        </p:nvSpPr>
        <p:spPr>
          <a:xfrm>
            <a:off x="4645026" y="2438401"/>
            <a:ext cx="4041775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Char char="▪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▪"/>
              <a:defRPr sz="1200"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0" y="0"/>
            <a:ext cx="2286000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381001" y="1719263"/>
            <a:ext cx="8407400" cy="4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–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–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»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dt" idx="10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/>
        </p:nvSpPr>
        <p:spPr>
          <a:xfrm>
            <a:off x="152401" y="1635125"/>
            <a:ext cx="8831263" cy="50450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371474" y="234951"/>
            <a:ext cx="8391525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99" y="0"/>
            <a:ext cx="5635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64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409575" y="1384301"/>
            <a:ext cx="8407400" cy="479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–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–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»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  <a:defRPr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152401" y="1635125"/>
            <a:ext cx="8831263" cy="50450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152401" y="233361"/>
            <a:ext cx="86868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381001" y="1719263"/>
            <a:ext cx="8407400" cy="4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◼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8064A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F79646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8575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3200400" marR="0" lvl="6" indent="-285750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3657600" marR="0" lvl="7" indent="-28575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4114800" marR="0" lvl="8" indent="-285750" algn="l" rtl="0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825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5399" y="0"/>
            <a:ext cx="563563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7096923" y="4127784"/>
            <a:ext cx="187599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Presenter Name</a:t>
            </a:r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-100025" y="2707522"/>
            <a:ext cx="7196948" cy="284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700" b="1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  <a:sym typeface="ADLaM Display"/>
              </a:rPr>
              <a:t>THE RAPID HIV SEROLOGY PROFICIENCY TESTING PROGRAM, KENYA</a:t>
            </a:r>
            <a:br>
              <a:rPr lang="en-US" sz="2700" b="1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br>
              <a:rPr lang="en-US" sz="2700" b="1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lang="en-US" sz="2800" b="1" dirty="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Management and Use of PT Data </a:t>
            </a:r>
            <a:br>
              <a:rPr lang="en-US" sz="2800" b="1" dirty="0">
                <a:latin typeface="ADLaM Display"/>
                <a:ea typeface="ADLaM Display"/>
                <a:cs typeface="ADLaM Display"/>
                <a:sym typeface="ADLaM Display"/>
              </a:rPr>
            </a:br>
            <a:br>
              <a:rPr lang="en-US" sz="2800" b="1" dirty="0"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Division of National Laboratory Services</a:t>
            </a:r>
            <a:br>
              <a:rPr lang="en-US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Kenya External Quality Assessment Scheme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WESTERN HEMISPHERE – PANAMA</a:t>
            </a:r>
            <a:b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RT-CQI BEST PRACTICES WORKSHOP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August 26 -30, 2024</a:t>
            </a:r>
            <a:br>
              <a:rPr lang="en-US" sz="12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4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lang="en-US" sz="2700" b="1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  <a:sym typeface="ADLaM Display"/>
              </a:rPr>
              <a:t>  </a:t>
            </a:r>
            <a:endParaRPr b="1" dirty="0">
              <a:solidFill>
                <a:srgbClr val="FFFFFF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683" y="0"/>
            <a:ext cx="2324473" cy="114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title"/>
          </p:nvPr>
        </p:nvSpPr>
        <p:spPr>
          <a:xfrm>
            <a:off x="298807" y="6269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6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County Participation Rates, 2023</a:t>
            </a:r>
            <a:endParaRPr sz="2600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230" name="Google Shape;230;p28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10</a:t>
            </a:fld>
            <a:endParaRPr sz="1100" b="0" i="0" u="none" strike="noStrike" cap="none">
              <a:solidFill>
                <a:srgbClr val="00B05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8692" y="1284468"/>
            <a:ext cx="9441383" cy="557353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1108365" y="1403123"/>
            <a:ext cx="7213600" cy="400069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Helps in targeting counties with low participation rates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254894" y="339055"/>
            <a:ext cx="8382000" cy="91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Overall Performance</a:t>
            </a:r>
            <a:endParaRPr sz="3200" cap="none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8234363" y="6354763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Google Shape;239;p29"/>
          <p:cNvGrpSpPr/>
          <p:nvPr/>
        </p:nvGrpSpPr>
        <p:grpSpPr>
          <a:xfrm>
            <a:off x="70252" y="1256640"/>
            <a:ext cx="9003495" cy="5539015"/>
            <a:chOff x="254894" y="1504394"/>
            <a:chExt cx="8562081" cy="4754821"/>
          </a:xfrm>
        </p:grpSpPr>
        <p:grpSp>
          <p:nvGrpSpPr>
            <p:cNvPr id="240" name="Google Shape;240;p29"/>
            <p:cNvGrpSpPr/>
            <p:nvPr/>
          </p:nvGrpSpPr>
          <p:grpSpPr>
            <a:xfrm>
              <a:off x="254894" y="1560343"/>
              <a:ext cx="8418512" cy="4698872"/>
              <a:chOff x="279595" y="1672431"/>
              <a:chExt cx="8418512" cy="4419600"/>
            </a:xfrm>
          </p:grpSpPr>
          <p:pic>
            <p:nvPicPr>
              <p:cNvPr id="241" name="Google Shape;241;p2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79595" y="1672431"/>
                <a:ext cx="8418512" cy="4419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2" name="Google Shape;242;p29"/>
              <p:cNvSpPr/>
              <p:nvPr/>
            </p:nvSpPr>
            <p:spPr>
              <a:xfrm>
                <a:off x="3085362" y="2225933"/>
                <a:ext cx="484632" cy="678426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43" name="Google Shape;24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53401" y="1783587"/>
              <a:ext cx="3391790" cy="3494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68991" y="1504394"/>
              <a:ext cx="3247984" cy="2232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Performance by Program</a:t>
            </a:r>
            <a:endParaRPr cap="none">
              <a:latin typeface="Aparajita"/>
              <a:ea typeface="Aparajita"/>
              <a:cs typeface="Aparajita"/>
              <a:sym typeface="Aparajita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8234363" y="6354763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Libre Franklin Medium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1208088" y="236855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1952537" y="1330036"/>
            <a:ext cx="5491971" cy="707846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Highlights of performance for different areas where</a:t>
            </a:r>
            <a:r>
              <a:rPr lang="en-US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testing is offered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3" name="Google Shape;253;p30"/>
          <p:cNvGraphicFramePr/>
          <p:nvPr/>
        </p:nvGraphicFramePr>
        <p:xfrm>
          <a:off x="1089891" y="2355273"/>
          <a:ext cx="6846050" cy="3286775"/>
        </p:xfrm>
        <a:graphic>
          <a:graphicData uri="http://schemas.openxmlformats.org/drawingml/2006/table">
            <a:tbl>
              <a:tblPr firstRow="1" firstCol="1" bandRow="1">
                <a:noFill/>
                <a:tableStyleId>{3D103001-F781-4426-804A-60CC0BF7F8FA}</a:tableStyleId>
              </a:tblPr>
              <a:tblGrid>
                <a:gridCol w="15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Program</a:t>
                      </a:r>
                      <a:endParaRPr sz="1400" u="none" strike="noStrike" cap="none">
                        <a:latin typeface="Aparajita"/>
                        <a:ea typeface="Aparajita"/>
                        <a:cs typeface="Aparajita"/>
                        <a:sym typeface="Aparajita"/>
                      </a:endParaRPr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No of participants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% with Incorrect Results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% with Wrong Algorithm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PMTCT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3501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9%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HBTC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166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7%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PSC/CCC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67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6%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PITC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4548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5%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VCT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2179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5%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LAB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4931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4%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2%</a:t>
                      </a:r>
                      <a:endParaRPr sz="1400" u="none" strike="noStrike" cap="none"/>
                    </a:p>
                  </a:txBody>
                  <a:tcPr marL="76200" marR="76200" marT="76175" marB="761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67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b="1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Performance by Samples Tested</a:t>
            </a:r>
            <a:endParaRPr sz="3200" b="1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7318772" y="5623323"/>
            <a:ext cx="436959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None/>
            </a:pPr>
            <a:fld id="{00000000-1234-1234-1234-123412341234}" type="slidenum">
              <a:rPr lang="en-US" sz="825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13</a:t>
            </a:fld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" name="Google Shape;261;p31"/>
          <p:cNvGrpSpPr/>
          <p:nvPr/>
        </p:nvGrpSpPr>
        <p:grpSpPr>
          <a:xfrm>
            <a:off x="492028" y="1338134"/>
            <a:ext cx="7829936" cy="4803425"/>
            <a:chOff x="1052186" y="1578279"/>
            <a:chExt cx="7421036" cy="4803425"/>
          </a:xfrm>
        </p:grpSpPr>
        <p:pic>
          <p:nvPicPr>
            <p:cNvPr id="262" name="Google Shape;262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52186" y="1578279"/>
              <a:ext cx="7365303" cy="41795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31"/>
            <p:cNvSpPr txBox="1"/>
            <p:nvPr/>
          </p:nvSpPr>
          <p:spPr>
            <a:xfrm>
              <a:off x="4061965" y="1578279"/>
              <a:ext cx="1235869" cy="230802"/>
            </a:xfrm>
            <a:prstGeom prst="rect">
              <a:avLst/>
            </a:prstGeom>
            <a:solidFill>
              <a:srgbClr val="35FF8F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Samples prepared</a:t>
              </a:r>
              <a:endParaRPr/>
            </a:p>
          </p:txBody>
        </p:sp>
        <p:sp>
          <p:nvSpPr>
            <p:cNvPr id="264" name="Google Shape;264;p31"/>
            <p:cNvSpPr txBox="1"/>
            <p:nvPr/>
          </p:nvSpPr>
          <p:spPr>
            <a:xfrm>
              <a:off x="2853259" y="5778088"/>
              <a:ext cx="1644254" cy="5539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Represents individuals who are </a:t>
              </a:r>
              <a:r>
                <a:rPr lang="en-US" sz="105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HIV positive </a:t>
              </a:r>
              <a:r>
                <a:rPr lang="en-US" sz="10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but given a </a:t>
              </a:r>
              <a:r>
                <a:rPr lang="en-US" sz="1050" b="1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negative result</a:t>
              </a: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1"/>
            <p:cNvSpPr txBox="1"/>
            <p:nvPr/>
          </p:nvSpPr>
          <p:spPr>
            <a:xfrm>
              <a:off x="6828968" y="5827736"/>
              <a:ext cx="1644254" cy="5539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Represents individuals who are </a:t>
              </a:r>
              <a:r>
                <a:rPr lang="en-US" sz="105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HIV negative </a:t>
              </a:r>
              <a:r>
                <a:rPr lang="en-US" sz="10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but given a </a:t>
              </a:r>
              <a:r>
                <a:rPr lang="en-US" sz="105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positive result</a:t>
              </a: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3493816" y="5467350"/>
              <a:ext cx="363140" cy="29051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7419369" y="5470923"/>
              <a:ext cx="364331" cy="304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31"/>
          <p:cNvSpPr txBox="1"/>
          <p:nvPr/>
        </p:nvSpPr>
        <p:spPr>
          <a:xfrm>
            <a:off x="5635095" y="1179489"/>
            <a:ext cx="3367353" cy="1354176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bre Franklin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Identifies:</a:t>
            </a:r>
            <a:endParaRPr/>
          </a:p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44"/>
              <a:buFont typeface="Arial"/>
              <a:buAutoNum type="romanLcPeriod"/>
            </a:pP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of samples provided</a:t>
            </a:r>
            <a:endParaRPr/>
          </a:p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44"/>
              <a:buFont typeface="Arial"/>
              <a:buAutoNum type="romanLcPeriod"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 in ability to accurately determine HIV </a:t>
            </a: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ero-status of samples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Turn-Around Times</a:t>
            </a:r>
            <a:br>
              <a:rPr lang="en-US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/>
          </a:p>
        </p:txBody>
      </p:sp>
      <p:sp>
        <p:nvSpPr>
          <p:cNvPr id="287" name="Google Shape;287;p33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grpSp>
        <p:nvGrpSpPr>
          <p:cNvPr id="288" name="Google Shape;288;p33"/>
          <p:cNvGrpSpPr/>
          <p:nvPr/>
        </p:nvGrpSpPr>
        <p:grpSpPr>
          <a:xfrm>
            <a:off x="558718" y="1409700"/>
            <a:ext cx="8258257" cy="4657488"/>
            <a:chOff x="504743" y="1553488"/>
            <a:chExt cx="8258257" cy="4657488"/>
          </a:xfrm>
        </p:grpSpPr>
        <p:pic>
          <p:nvPicPr>
            <p:cNvPr id="289" name="Google Shape;289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4743" y="1553488"/>
              <a:ext cx="8258257" cy="4657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33"/>
            <p:cNvSpPr txBox="1"/>
            <p:nvPr/>
          </p:nvSpPr>
          <p:spPr>
            <a:xfrm>
              <a:off x="1062455" y="2529963"/>
              <a:ext cx="231949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7030A0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TAT when using the Teleform system</a:t>
              </a:r>
              <a:endParaRPr/>
            </a:p>
          </p:txBody>
        </p:sp>
        <p:sp>
          <p:nvSpPr>
            <p:cNvPr id="291" name="Google Shape;291;p33"/>
            <p:cNvSpPr txBox="1"/>
            <p:nvPr/>
          </p:nvSpPr>
          <p:spPr>
            <a:xfrm>
              <a:off x="2948027" y="3862606"/>
              <a:ext cx="268759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7030A0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TAT when using the e-PT</a:t>
              </a:r>
              <a:endParaRPr/>
            </a:p>
          </p:txBody>
        </p:sp>
      </p:grpSp>
      <p:cxnSp>
        <p:nvCxnSpPr>
          <p:cNvPr id="292" name="Google Shape;292;p33"/>
          <p:cNvCxnSpPr/>
          <p:nvPr/>
        </p:nvCxnSpPr>
        <p:spPr>
          <a:xfrm>
            <a:off x="1576975" y="3092113"/>
            <a:ext cx="852188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93" name="Google Shape;293;p33"/>
          <p:cNvCxnSpPr/>
          <p:nvPr/>
        </p:nvCxnSpPr>
        <p:spPr>
          <a:xfrm>
            <a:off x="3188720" y="4122786"/>
            <a:ext cx="2076007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94" name="Google Shape;294;p33"/>
          <p:cNvCxnSpPr/>
          <p:nvPr/>
        </p:nvCxnSpPr>
        <p:spPr>
          <a:xfrm>
            <a:off x="5895120" y="1969654"/>
            <a:ext cx="2556153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title" idx="4294967295"/>
          </p:nvPr>
        </p:nvSpPr>
        <p:spPr>
          <a:xfrm>
            <a:off x="0" y="355600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parajita"/>
                <a:ea typeface="Aparajita"/>
                <a:cs typeface="Aparajita"/>
                <a:sym typeface="Aparajita"/>
              </a:rPr>
              <a:t>ACHIEVEMENTS</a:t>
            </a:r>
            <a:endParaRPr/>
          </a:p>
        </p:txBody>
      </p:sp>
      <p:sp>
        <p:nvSpPr>
          <p:cNvPr id="302" name="Google Shape;302;p34"/>
          <p:cNvSpPr/>
          <p:nvPr/>
        </p:nvSpPr>
        <p:spPr>
          <a:xfrm>
            <a:off x="-3386820" y="5411207"/>
            <a:ext cx="1995054" cy="822036"/>
          </a:xfrm>
          <a:prstGeom prst="rect">
            <a:avLst/>
          </a:prstGeom>
          <a:solidFill>
            <a:srgbClr val="BABABA"/>
          </a:solidFill>
          <a:ln w="100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559" y="3406686"/>
            <a:ext cx="2910381" cy="29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0275" y="3429001"/>
            <a:ext cx="3918448" cy="262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878" y="0"/>
            <a:ext cx="3918449" cy="231439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5286878" y="2303932"/>
            <a:ext cx="3867770" cy="573486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Mentorship and Training programs  to facilities and County technical officers.</a:t>
            </a:r>
            <a:endParaRPr/>
          </a:p>
        </p:txBody>
      </p:sp>
      <p:sp>
        <p:nvSpPr>
          <p:cNvPr id="307" name="Google Shape;307;p34"/>
          <p:cNvSpPr txBox="1"/>
          <p:nvPr/>
        </p:nvSpPr>
        <p:spPr>
          <a:xfrm>
            <a:off x="5334394" y="6055390"/>
            <a:ext cx="3944329" cy="8026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Sensitization of stakeholders on their roles and effective program implementation mechanisms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grpSp>
        <p:nvGrpSpPr>
          <p:cNvPr id="308" name="Google Shape;308;p34"/>
          <p:cNvGrpSpPr/>
          <p:nvPr/>
        </p:nvGrpSpPr>
        <p:grpSpPr>
          <a:xfrm>
            <a:off x="2304559" y="6309911"/>
            <a:ext cx="2982319" cy="670769"/>
            <a:chOff x="-956877" y="3161148"/>
            <a:chExt cx="3265526" cy="515003"/>
          </a:xfrm>
        </p:grpSpPr>
        <p:sp>
          <p:nvSpPr>
            <p:cNvPr id="309" name="Google Shape;309;p34"/>
            <p:cNvSpPr/>
            <p:nvPr/>
          </p:nvSpPr>
          <p:spPr>
            <a:xfrm>
              <a:off x="-931736" y="3161148"/>
              <a:ext cx="3240385" cy="515003"/>
            </a:xfrm>
            <a:prstGeom prst="roundRect">
              <a:avLst>
                <a:gd name="adj" fmla="val 16667"/>
              </a:avLst>
            </a:prstGeom>
            <a:solidFill>
              <a:srgbClr val="C2E945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 txBox="1"/>
            <p:nvPr/>
          </p:nvSpPr>
          <p:spPr>
            <a:xfrm>
              <a:off x="-956877" y="3211428"/>
              <a:ext cx="3240385" cy="464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 Symbols"/>
                <a:buNone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Automation of PT panel production process.</a:t>
              </a:r>
              <a:endParaRPr/>
            </a:p>
          </p:txBody>
        </p:sp>
      </p:grpSp>
      <p:sp>
        <p:nvSpPr>
          <p:cNvPr id="311" name="Google Shape;311;p34"/>
          <p:cNvSpPr txBox="1"/>
          <p:nvPr/>
        </p:nvSpPr>
        <p:spPr>
          <a:xfrm>
            <a:off x="2862834" y="2413428"/>
            <a:ext cx="2352105" cy="57348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Informing Policy development</a:t>
            </a:r>
            <a:endParaRPr/>
          </a:p>
        </p:txBody>
      </p:sp>
      <p:pic>
        <p:nvPicPr>
          <p:cNvPr id="312" name="Google Shape;31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5" y="-4844"/>
            <a:ext cx="2727678" cy="24441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34"/>
          <p:cNvGrpSpPr/>
          <p:nvPr/>
        </p:nvGrpSpPr>
        <p:grpSpPr>
          <a:xfrm>
            <a:off x="-168463" y="2417150"/>
            <a:ext cx="2959358" cy="661142"/>
            <a:chOff x="4515074" y="1549317"/>
            <a:chExt cx="3279075" cy="661142"/>
          </a:xfrm>
        </p:grpSpPr>
        <p:sp>
          <p:nvSpPr>
            <p:cNvPr id="314" name="Google Shape;314;p34"/>
            <p:cNvSpPr/>
            <p:nvPr/>
          </p:nvSpPr>
          <p:spPr>
            <a:xfrm>
              <a:off x="4546053" y="1549317"/>
              <a:ext cx="3248096" cy="635534"/>
            </a:xfrm>
            <a:prstGeom prst="roundRect">
              <a:avLst>
                <a:gd name="adj" fmla="val 16667"/>
              </a:avLst>
            </a:prstGeom>
            <a:solidFill>
              <a:srgbClr val="47D48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 txBox="1"/>
            <p:nvPr/>
          </p:nvSpPr>
          <p:spPr>
            <a:xfrm>
              <a:off x="4515074" y="1636973"/>
              <a:ext cx="3186048" cy="57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 Symbols"/>
                <a:buNone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South-to south collaborations</a:t>
              </a:r>
              <a:endParaRPr/>
            </a:p>
          </p:txBody>
        </p:sp>
      </p:grpSp>
      <p:pic>
        <p:nvPicPr>
          <p:cNvPr id="316" name="Google Shape;316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5657" y="3419809"/>
            <a:ext cx="2319060" cy="293495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4"/>
          <p:cNvSpPr txBox="1"/>
          <p:nvPr/>
        </p:nvSpPr>
        <p:spPr>
          <a:xfrm>
            <a:off x="-65657" y="6309911"/>
            <a:ext cx="2264735" cy="5734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ISO 17043 accreditation</a:t>
            </a:r>
            <a:endParaRPr/>
          </a:p>
        </p:txBody>
      </p:sp>
      <p:pic>
        <p:nvPicPr>
          <p:cNvPr id="318" name="Google Shape;318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2835" y="-4843"/>
            <a:ext cx="2352105" cy="24078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 txBox="1"/>
          <p:nvPr/>
        </p:nvSpPr>
        <p:spPr>
          <a:xfrm>
            <a:off x="3265105" y="2981601"/>
            <a:ext cx="29306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ACHIEVEMENTS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"/>
          <p:cNvSpPr txBox="1">
            <a:spLocks noGrp="1"/>
          </p:cNvSpPr>
          <p:nvPr>
            <p:ph type="body" idx="1"/>
          </p:nvPr>
        </p:nvSpPr>
        <p:spPr>
          <a:xfrm>
            <a:off x="535815" y="1241125"/>
            <a:ext cx="8361123" cy="547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Using PT data has assisted in;</a:t>
            </a:r>
            <a:endParaRPr lang="en-GB" sz="22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6858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GB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Identify gaps and challenges in the program</a:t>
            </a:r>
          </a:p>
          <a:p>
            <a:pPr marL="6858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GB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determine the impact of interventions implemented.</a:t>
            </a:r>
            <a:endParaRPr dirty="0"/>
          </a:p>
          <a:p>
            <a:pPr marL="452119" lvl="2" indent="0" algn="l" rtl="0">
              <a:spcBef>
                <a:spcPts val="225"/>
              </a:spcBef>
              <a:spcAft>
                <a:spcPts val="0"/>
              </a:spcAft>
              <a:buSzPts val="926"/>
              <a:buNone/>
            </a:pPr>
            <a:endParaRPr sz="1425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Future opportunity is to;</a:t>
            </a:r>
          </a:p>
          <a:p>
            <a:pPr marL="419100" lvl="0" indent="-342900" algn="l" rtl="0">
              <a:spcBef>
                <a:spcPts val="3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	Capture corrective action/preventive actions (CAPA) done in the electronic system to close the PT cycle.</a:t>
            </a:r>
            <a:endParaRPr sz="22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546100" lvl="0" indent="-342900" algn="l" rtl="0">
              <a:spcBef>
                <a:spcPts val="3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endParaRPr sz="22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19100" lvl="0" indent="-342900" algn="l" rtl="0">
              <a:spcBef>
                <a:spcPts val="3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	System integration of all EQA  scopes to ensure efficiency and scale-up.</a:t>
            </a:r>
            <a:endParaRPr sz="22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546100" lvl="0" indent="-342900" algn="l" rtl="0">
              <a:spcBef>
                <a:spcPts val="3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endParaRPr sz="22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419100" lvl="0" indent="-342900" algn="l" rtl="0">
              <a:spcBef>
                <a:spcPts val="3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	Continuous system development to respond to the current user needs.</a:t>
            </a:r>
            <a:endParaRPr sz="22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204470" lvl="0" indent="-161925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04470" lvl="0" indent="-112871" algn="l" rtl="0">
              <a:spcBef>
                <a:spcPts val="300"/>
              </a:spcBef>
              <a:spcAft>
                <a:spcPts val="0"/>
              </a:spcAft>
              <a:buSzPts val="1073"/>
              <a:buFont typeface="Noto Sans Symbols"/>
              <a:buNone/>
            </a:pPr>
            <a:endParaRPr sz="16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5"/>
          <p:cNvSpPr txBox="1">
            <a:spLocks noGrp="1"/>
          </p:cNvSpPr>
          <p:nvPr>
            <p:ph type="title"/>
          </p:nvPr>
        </p:nvSpPr>
        <p:spPr>
          <a:xfrm>
            <a:off x="1107463" y="350649"/>
            <a:ext cx="7217829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b="1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Lessons Learnt &amp; Future Opportunities </a:t>
            </a:r>
            <a:endParaRPr sz="1200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body" idx="4294967295"/>
          </p:nvPr>
        </p:nvSpPr>
        <p:spPr>
          <a:xfrm>
            <a:off x="1446139" y="4776270"/>
            <a:ext cx="6677025" cy="287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ctr" rtl="0"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-US" sz="7200" b="1">
                <a:latin typeface="Algerian"/>
                <a:ea typeface="Algerian"/>
                <a:cs typeface="Algerian"/>
                <a:sym typeface="Algerian"/>
              </a:rPr>
              <a:t>Q &amp; A</a:t>
            </a:r>
            <a:endParaRPr/>
          </a:p>
        </p:txBody>
      </p:sp>
      <p:sp>
        <p:nvSpPr>
          <p:cNvPr id="332" name="Google Shape;332;p36"/>
          <p:cNvSpPr txBox="1">
            <a:spLocks noGrp="1"/>
          </p:cNvSpPr>
          <p:nvPr>
            <p:ph type="title" idx="4294967295"/>
          </p:nvPr>
        </p:nvSpPr>
        <p:spPr>
          <a:xfrm>
            <a:off x="0" y="355600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Aparajita"/>
                <a:ea typeface="Aparajita"/>
                <a:cs typeface="Aparajita"/>
                <a:sym typeface="Aparajita"/>
              </a:rPr>
              <a:t>END. </a:t>
            </a:r>
            <a:endParaRPr/>
          </a:p>
        </p:txBody>
      </p:sp>
      <p:pic>
        <p:nvPicPr>
          <p:cNvPr id="333" name="Google Shape;333;p36" descr="Thank You Kenya Postcard | Zazzle.com"/>
          <p:cNvPicPr preferRelativeResize="0"/>
          <p:nvPr/>
        </p:nvPicPr>
        <p:blipFill rotWithShape="1">
          <a:blip r:embed="rId3">
            <a:alphaModFix/>
          </a:blip>
          <a:srcRect l="18140" t="7407" r="20464" b="-3155"/>
          <a:stretch/>
        </p:blipFill>
        <p:spPr>
          <a:xfrm>
            <a:off x="1701209" y="355600"/>
            <a:ext cx="5613991" cy="4596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407447" y="1427942"/>
            <a:ext cx="4797863" cy="507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02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30"/>
              <a:buNone/>
            </a:pPr>
            <a:r>
              <a:rPr lang="en-US" sz="22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Initiated :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marL="375920" lvl="0" indent="-342900" algn="l" rtl="0">
              <a:spcBef>
                <a:spcPts val="300"/>
              </a:spcBef>
              <a:spcAft>
                <a:spcPts val="0"/>
              </a:spcAft>
              <a:buSzPts val="2000"/>
              <a:buChar char="◼"/>
            </a:pPr>
            <a:r>
              <a:rPr lang="en-US" sz="2200">
                <a:latin typeface="Overlock"/>
                <a:ea typeface="Overlock"/>
                <a:cs typeface="Overlock"/>
                <a:sym typeface="Overlock"/>
              </a:rPr>
              <a:t>Established in 2007 (facility-based) with 24 laboratories </a:t>
            </a:r>
            <a:endParaRPr/>
          </a:p>
          <a:p>
            <a:pPr marL="375920" lvl="0" indent="-342900" algn="l" rtl="0">
              <a:spcBef>
                <a:spcPts val="300"/>
              </a:spcBef>
              <a:spcAft>
                <a:spcPts val="0"/>
              </a:spcAft>
              <a:buSzPts val="2000"/>
              <a:buChar char="◼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Tr</a:t>
            </a:r>
            <a:r>
              <a:rPr lang="en-US" sz="2200">
                <a:latin typeface="Overlock"/>
                <a:ea typeface="Overlock"/>
                <a:cs typeface="Overlock"/>
                <a:sym typeface="Overlock"/>
              </a:rPr>
              <a:t>ansitioned to individual-based PT scheme 2012 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marL="33020" lvl="0" indent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30"/>
              <a:buNone/>
            </a:pPr>
            <a:r>
              <a:rPr lang="en-US" sz="22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Provider: 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marL="37592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◼"/>
            </a:pPr>
            <a:r>
              <a:rPr lang="en-US" sz="22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 </a:t>
            </a:r>
            <a:r>
              <a:rPr lang="en-US" sz="2200">
                <a:latin typeface="Overlock"/>
                <a:ea typeface="Overlock"/>
                <a:cs typeface="Overlock"/>
                <a:sym typeface="Overlock"/>
              </a:rPr>
              <a:t>National Public Health Laboratory through the Kenya External Quality Assessment Scheme (KNEQAS) in the HIV serology scope</a:t>
            </a:r>
            <a:endParaRPr sz="2200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3020" lvl="0" indent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30"/>
              <a:buNone/>
            </a:pPr>
            <a:r>
              <a:rPr lang="en-US" sz="22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Participants : 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marL="375920" lvl="0" indent="-342900" algn="l" rtl="0">
              <a:spcBef>
                <a:spcPts val="300"/>
              </a:spcBef>
              <a:spcAft>
                <a:spcPts val="0"/>
              </a:spcAft>
              <a:buSzPts val="2000"/>
              <a:buChar char="◼"/>
            </a:pPr>
            <a:r>
              <a:rPr lang="en-US" sz="2200">
                <a:latin typeface="Overlock"/>
                <a:ea typeface="Overlock"/>
                <a:cs typeface="Overlock"/>
                <a:sym typeface="Overlock"/>
              </a:rPr>
              <a:t>HIV testing services providers across the country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374298" y="213118"/>
            <a:ext cx="8649984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National Rapid HIV Proficiency Testing Scheme  </a:t>
            </a:r>
            <a:endParaRPr sz="2800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7318772" y="5623323"/>
            <a:ext cx="436959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None/>
            </a:pPr>
            <a:fld id="{00000000-1234-1234-1234-123412341234}" type="slidenum">
              <a:rPr lang="en-US" sz="825" b="0" i="0" u="none" strike="noStrike" cap="none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</a:t>
            </a:fld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 l="2618" r="11523" b="11289"/>
          <a:stretch/>
        </p:blipFill>
        <p:spPr>
          <a:xfrm>
            <a:off x="5205310" y="1783542"/>
            <a:ext cx="3818972" cy="451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6174769" y="6299189"/>
            <a:ext cx="15119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KNEQAS TEAM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457201" y="1067443"/>
            <a:ext cx="5629381" cy="567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2200" dirty="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Enrollment of Participants</a:t>
            </a:r>
            <a:endParaRPr sz="1700" b="1" dirty="0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204470" lvl="0" indent="-171450" algn="l" rtl="0">
              <a:lnSpc>
                <a:spcPct val="130000"/>
              </a:lnSpc>
              <a:spcBef>
                <a:spcPts val="15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800" b="1" dirty="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 </a:t>
            </a:r>
            <a:r>
              <a:rPr lang="en-US" sz="1800" dirty="0">
                <a:latin typeface="Overlock"/>
                <a:ea typeface="Overlock"/>
                <a:cs typeface="Overlock"/>
                <a:sym typeface="Overlock"/>
              </a:rPr>
              <a:t>By 2024, 21,370 (82%) HTS providers enrolled</a:t>
            </a:r>
            <a:r>
              <a:rPr lang="en-US" sz="1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against the programs approximated 26,000 registered personnel</a:t>
            </a:r>
            <a:endParaRPr sz="18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200" dirty="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Panel Production</a:t>
            </a:r>
            <a:endParaRPr dirty="0"/>
          </a:p>
          <a:p>
            <a:pPr marL="204470" lvl="0" indent="-171450" algn="l" rtl="0">
              <a:lnSpc>
                <a:spcPct val="130000"/>
              </a:lnSpc>
              <a:spcBef>
                <a:spcPts val="225"/>
              </a:spcBef>
              <a:spcAft>
                <a:spcPts val="0"/>
              </a:spcAft>
              <a:buSzPct val="100000"/>
              <a:buNone/>
            </a:pPr>
            <a:r>
              <a:rPr lang="en-US" sz="1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 Each participant gets six blinded Dried Tube Specimen (DTS) samples and 1 buffer (approx. 147,000 samples / round). </a:t>
            </a:r>
            <a:endParaRPr sz="18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200" dirty="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Scheme Schedule</a:t>
            </a:r>
            <a:endParaRPr dirty="0"/>
          </a:p>
          <a:p>
            <a:pPr marL="204470" lvl="0" indent="-171450" algn="l" rtl="0">
              <a:lnSpc>
                <a:spcPct val="130000"/>
              </a:lnSpc>
              <a:spcBef>
                <a:spcPts val="225"/>
              </a:spcBef>
              <a:spcAft>
                <a:spcPts val="0"/>
              </a:spcAft>
              <a:buSzPct val="100000"/>
              <a:buNone/>
            </a:pPr>
            <a:r>
              <a:rPr lang="en-US" sz="18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 Operates two rounds in a year-(June &amp; October)</a:t>
            </a:r>
            <a:endParaRPr sz="1800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200" dirty="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Data Processes</a:t>
            </a:r>
            <a:endParaRPr dirty="0"/>
          </a:p>
          <a:p>
            <a:pPr marL="410448" lvl="2" indent="-171450" algn="l" rtl="0">
              <a:lnSpc>
                <a:spcPct val="13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1800" dirty="0">
                <a:latin typeface="Overlock"/>
                <a:ea typeface="Overlock"/>
                <a:cs typeface="Overlock"/>
                <a:sym typeface="Overlock"/>
              </a:rPr>
              <a:t>Return of test results – 14 days.</a:t>
            </a:r>
            <a:endParaRPr sz="1800" dirty="0">
              <a:latin typeface="Overlock"/>
              <a:ea typeface="Overlock"/>
              <a:cs typeface="Overlock"/>
              <a:sym typeface="Overlock"/>
            </a:endParaRPr>
          </a:p>
          <a:p>
            <a:pPr marL="410448" lvl="2" indent="-171450" algn="l" rtl="0">
              <a:lnSpc>
                <a:spcPct val="13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1800" dirty="0">
                <a:latin typeface="Overlock"/>
                <a:ea typeface="Overlock"/>
                <a:cs typeface="Overlock"/>
                <a:sym typeface="Overlock"/>
              </a:rPr>
              <a:t>Provision of feedback reports – One Month  </a:t>
            </a:r>
            <a:endParaRPr sz="18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200" dirty="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Corrective action </a:t>
            </a:r>
            <a:endParaRPr sz="2200" dirty="0">
              <a:solidFill>
                <a:srgbClr val="7030A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204470" lvl="1" indent="-171450" algn="l" rtl="0">
              <a:lnSpc>
                <a:spcPct val="13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dirty="0">
                <a:latin typeface="Overlock"/>
                <a:ea typeface="Overlock"/>
                <a:cs typeface="Overlock"/>
                <a:sym typeface="Overlock"/>
              </a:rPr>
              <a:t> County plan corrective action after each round.</a:t>
            </a:r>
            <a:endParaRPr dirty="0">
              <a:latin typeface="Overlock"/>
              <a:ea typeface="Overlock"/>
              <a:cs typeface="Overlock"/>
              <a:sym typeface="Overlock"/>
            </a:endParaRPr>
          </a:p>
          <a:p>
            <a:pPr marL="204788" lvl="0" indent="-171450" algn="l" rtl="0">
              <a:spcBef>
                <a:spcPts val="222"/>
              </a:spcBef>
              <a:spcAft>
                <a:spcPts val="0"/>
              </a:spcAft>
              <a:buSzPct val="100000"/>
              <a:buNone/>
            </a:pPr>
            <a:endParaRPr sz="1200" dirty="0">
              <a:latin typeface="Aparajita"/>
              <a:ea typeface="Aparajita"/>
              <a:cs typeface="Aparajita"/>
              <a:sym typeface="Aparajita"/>
            </a:endParaRPr>
          </a:p>
        </p:txBody>
      </p:sp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WORKLOAD</a:t>
            </a:r>
            <a:endParaRPr sz="2800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 rot="10800000">
            <a:off x="8492691" y="6512979"/>
            <a:ext cx="8531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None/>
            </a:pPr>
            <a:fld id="{00000000-1234-1234-1234-123412341234}" type="slidenum">
              <a:rPr lang="en-US" sz="825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</a:t>
            </a:fld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 l="16000" t="2342"/>
          <a:stretch/>
        </p:blipFill>
        <p:spPr>
          <a:xfrm>
            <a:off x="6000108" y="1554875"/>
            <a:ext cx="3052586" cy="368278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6822041" y="5315546"/>
            <a:ext cx="16706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 PRODUCTION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DLaM Display"/>
                <a:ea typeface="ADLaM Display"/>
                <a:cs typeface="ADLaM Display"/>
                <a:sym typeface="ADLaM Display"/>
              </a:rPr>
              <a:t>WORKFLOW</a:t>
            </a:r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B050"/>
                </a:solidFill>
              </a:rPr>
              <a:t>4</a:t>
            </a:fld>
            <a:endParaRPr>
              <a:solidFill>
                <a:srgbClr val="00B050"/>
              </a:solidFill>
            </a:endParaRPr>
          </a:p>
        </p:txBody>
      </p:sp>
      <p:grpSp>
        <p:nvGrpSpPr>
          <p:cNvPr id="181" name="Google Shape;181;p22"/>
          <p:cNvGrpSpPr/>
          <p:nvPr/>
        </p:nvGrpSpPr>
        <p:grpSpPr>
          <a:xfrm>
            <a:off x="-169334" y="1177926"/>
            <a:ext cx="9482667" cy="5757331"/>
            <a:chOff x="908563" y="1565521"/>
            <a:chExt cx="7168337" cy="5118947"/>
          </a:xfrm>
        </p:grpSpPr>
        <p:pic>
          <p:nvPicPr>
            <p:cNvPr id="182" name="Google Shape;182;p22"/>
            <p:cNvPicPr preferRelativeResize="0"/>
            <p:nvPr/>
          </p:nvPicPr>
          <p:blipFill rotWithShape="1">
            <a:blip r:embed="rId3">
              <a:alphaModFix/>
            </a:blip>
            <a:srcRect r="8136"/>
            <a:stretch/>
          </p:blipFill>
          <p:spPr>
            <a:xfrm>
              <a:off x="908563" y="1565521"/>
              <a:ext cx="7168337" cy="5118947"/>
            </a:xfrm>
            <a:prstGeom prst="rect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3" name="Google Shape;183;p22"/>
            <p:cNvSpPr txBox="1"/>
            <p:nvPr/>
          </p:nvSpPr>
          <p:spPr>
            <a:xfrm>
              <a:off x="3658157" y="1618925"/>
              <a:ext cx="1430881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www.rhtpt.or.ke</a:t>
              </a:r>
              <a:endParaRPr/>
            </a:p>
          </p:txBody>
        </p:sp>
      </p:grpSp>
      <p:sp>
        <p:nvSpPr>
          <p:cNvPr id="184" name="Google Shape;184;p22"/>
          <p:cNvSpPr txBox="1"/>
          <p:nvPr/>
        </p:nvSpPr>
        <p:spPr>
          <a:xfrm>
            <a:off x="4473111" y="1446306"/>
            <a:ext cx="467088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The rapid HIV PT electronic system (E-PT) </a:t>
            </a:r>
            <a:r>
              <a:rPr lang="en-US" sz="2000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is used to manage several processes in a PT cycle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79899" y="1097123"/>
            <a:ext cx="8944027" cy="576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Maintains database of HTS providers registered in PT over time</a:t>
            </a:r>
            <a:endParaRPr/>
          </a:p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Manages enrollment of active HTS providers for each PT cycle</a:t>
            </a:r>
            <a:endParaRPr/>
          </a:p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Provides SMS notification to service providers at various stages:</a:t>
            </a:r>
            <a:endParaRPr/>
          </a:p>
          <a:p>
            <a:pPr marL="685800" lvl="1" indent="-2571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</a:pPr>
            <a:r>
              <a:rPr lang="en-US" sz="2000">
                <a:latin typeface="Overlock"/>
                <a:ea typeface="Overlock"/>
                <a:cs typeface="Overlock"/>
                <a:sym typeface="Overlock"/>
              </a:rPr>
              <a:t>Registration of new users</a:t>
            </a:r>
            <a:endParaRPr/>
          </a:p>
          <a:p>
            <a:pPr marL="685800" lvl="1" indent="-2571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</a:pPr>
            <a:r>
              <a:rPr lang="en-US" sz="2000">
                <a:latin typeface="Overlock"/>
                <a:ea typeface="Overlock"/>
                <a:cs typeface="Overlock"/>
                <a:sym typeface="Overlock"/>
              </a:rPr>
              <a:t>Opening of PT cycle</a:t>
            </a:r>
            <a:endParaRPr/>
          </a:p>
          <a:p>
            <a:pPr marL="685800" lvl="1" indent="-2571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</a:pPr>
            <a:r>
              <a:rPr lang="en-US" sz="2000">
                <a:latin typeface="Overlock"/>
                <a:ea typeface="Overlock"/>
                <a:cs typeface="Overlock"/>
                <a:sym typeface="Overlock"/>
              </a:rPr>
              <a:t>Enrolment into PT cycle</a:t>
            </a:r>
            <a:endParaRPr/>
          </a:p>
          <a:p>
            <a:pPr marL="685800" lvl="1" indent="-2571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</a:pPr>
            <a:r>
              <a:rPr lang="en-US" sz="2000">
                <a:latin typeface="Overlock"/>
                <a:ea typeface="Overlock"/>
                <a:cs typeface="Overlock"/>
                <a:sym typeface="Overlock"/>
              </a:rPr>
              <a:t>Dispatch of PT panels</a:t>
            </a:r>
            <a:endParaRPr/>
          </a:p>
          <a:p>
            <a:pPr marL="685800" lvl="1" indent="-2571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</a:pPr>
            <a:r>
              <a:rPr lang="en-US" sz="2000">
                <a:latin typeface="Overlock"/>
                <a:ea typeface="Overlock"/>
                <a:cs typeface="Overlock"/>
                <a:sym typeface="Overlock"/>
              </a:rPr>
              <a:t>Successful submission of PT results</a:t>
            </a:r>
            <a:endParaRPr/>
          </a:p>
          <a:p>
            <a:pPr marL="685800" lvl="1" indent="-2571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Char char="▪"/>
            </a:pPr>
            <a:r>
              <a:rPr lang="en-US" sz="2000">
                <a:latin typeface="Overlock"/>
                <a:ea typeface="Overlock"/>
                <a:cs typeface="Overlock"/>
                <a:sym typeface="Overlock"/>
              </a:rPr>
              <a:t>Availability of feedback reports when ready for download.</a:t>
            </a:r>
            <a:endParaRPr/>
          </a:p>
          <a:p>
            <a:pPr marL="342900" lvl="1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Accessible to all registered HTS providers by logging into the web system</a:t>
            </a:r>
            <a:endParaRPr/>
          </a:p>
          <a:p>
            <a:pPr marL="685800" lvl="1" indent="-142875" algn="l" rtl="0">
              <a:lnSpc>
                <a:spcPct val="15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endParaRPr sz="2000">
              <a:latin typeface="Overlock"/>
              <a:ea typeface="Overlock"/>
              <a:cs typeface="Overlock"/>
              <a:sym typeface="Overlock"/>
            </a:endParaRPr>
          </a:p>
          <a:p>
            <a:pPr marL="4445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</a:pPr>
            <a:endParaRPr>
              <a:latin typeface="Aparajita"/>
              <a:ea typeface="Aparajita"/>
              <a:cs typeface="Aparajita"/>
              <a:sym typeface="Aparajita"/>
            </a:endParaRPr>
          </a:p>
          <a:p>
            <a:pPr marL="4445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</a:pPr>
            <a:endParaRPr>
              <a:latin typeface="Aparajita"/>
              <a:ea typeface="Aparajita"/>
              <a:cs typeface="Aparajita"/>
              <a:sym typeface="Aparajita"/>
            </a:endParaRPr>
          </a:p>
          <a:p>
            <a:pPr marL="342900" lvl="0" indent="-139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406401" y="228598"/>
            <a:ext cx="8382000" cy="91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e-PT Tool Functionality</a:t>
            </a: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body" idx="1"/>
          </p:nvPr>
        </p:nvSpPr>
        <p:spPr>
          <a:xfrm>
            <a:off x="510310" y="1269740"/>
            <a:ext cx="8762999" cy="576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Keeps a record of panel results for evaluation</a:t>
            </a:r>
            <a:endParaRPr/>
          </a:p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Evaluates submitted results against a set criteria</a:t>
            </a:r>
            <a:endParaRPr/>
          </a:p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Allows for verification of the evaluated reports</a:t>
            </a:r>
            <a:endParaRPr/>
          </a:p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Provides access for downloading individual performance reports</a:t>
            </a:r>
            <a:endParaRPr/>
          </a:p>
          <a:p>
            <a:pPr marL="342900" lvl="0" indent="-2667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Overall and detailed analysis of the cycle performance at county, facility, program, designation and individual levels</a:t>
            </a:r>
            <a:endParaRPr/>
          </a:p>
          <a:p>
            <a:pPr marL="4445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</a:pPr>
            <a:endParaRPr>
              <a:latin typeface="Aparajita"/>
              <a:ea typeface="Aparajita"/>
              <a:cs typeface="Aparajita"/>
              <a:sym typeface="Aparajita"/>
            </a:endParaRPr>
          </a:p>
          <a:p>
            <a:pPr marL="342900" lvl="0" indent="-139700" algn="l" rtl="0">
              <a:spcBef>
                <a:spcPts val="3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406401" y="228598"/>
            <a:ext cx="8382000" cy="91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e-PT Tool Functionality</a:t>
            </a:r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304799" y="123826"/>
            <a:ext cx="8382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E-PT USER ROLES</a:t>
            </a:r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211" y="1177926"/>
            <a:ext cx="9096020" cy="572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4156364" y="3920836"/>
            <a:ext cx="1011381" cy="4616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E-PT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body" idx="1"/>
          </p:nvPr>
        </p:nvSpPr>
        <p:spPr>
          <a:xfrm>
            <a:off x="542517" y="1340070"/>
            <a:ext cx="8220483" cy="597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Correctness of results</a:t>
            </a:r>
            <a:endParaRPr/>
          </a:p>
          <a:p>
            <a:pPr marL="6858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Ability to accurately determine HIV Sero-status of panel samples</a:t>
            </a:r>
            <a:endParaRPr/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Adherence to recommended testing algorithm</a:t>
            </a:r>
            <a:endParaRPr/>
          </a:p>
          <a:p>
            <a:pPr marL="6858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Test kits used</a:t>
            </a:r>
            <a:endParaRPr/>
          </a:p>
          <a:p>
            <a:pPr marL="6858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rgbClr val="7030A0"/>
                </a:solidFill>
                <a:latin typeface="Overlock"/>
                <a:ea typeface="Overlock"/>
                <a:cs typeface="Overlock"/>
                <a:sym typeface="Overlock"/>
              </a:rPr>
              <a:t>Testing sequence (serial testing)</a:t>
            </a:r>
            <a:endParaRPr/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Completeness of data </a:t>
            </a:r>
            <a:endParaRPr/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Adherence to the provided procedures.</a:t>
            </a:r>
            <a:endParaRPr/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Correct results interpretation</a:t>
            </a:r>
            <a:endParaRPr/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Completeness of results</a:t>
            </a:r>
            <a:endParaRPr/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Observance of kit expiry dates</a:t>
            </a:r>
            <a:endParaRPr sz="2800">
              <a:latin typeface="Aparajita"/>
              <a:ea typeface="Aparajita"/>
              <a:cs typeface="Aparajita"/>
              <a:sym typeface="Aparajita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7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Data Evaluation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381000" y="355600"/>
            <a:ext cx="8382000" cy="72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Enrollment per County, 2023</a:t>
            </a:r>
            <a:endParaRPr sz="3200">
              <a:solidFill>
                <a:schemeClr val="lt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219" name="Google Shape;219;p27"/>
          <p:cNvSpPr txBox="1">
            <a:spLocks noGrp="1"/>
          </p:cNvSpPr>
          <p:nvPr>
            <p:ph type="sldNum" idx="12"/>
          </p:nvPr>
        </p:nvSpPr>
        <p:spPr>
          <a:xfrm>
            <a:off x="8234363" y="6354765"/>
            <a:ext cx="582612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pSp>
        <p:nvGrpSpPr>
          <p:cNvPr id="220" name="Google Shape;220;p27"/>
          <p:cNvGrpSpPr/>
          <p:nvPr/>
        </p:nvGrpSpPr>
        <p:grpSpPr>
          <a:xfrm>
            <a:off x="-17108" y="1300332"/>
            <a:ext cx="9161108" cy="5557668"/>
            <a:chOff x="760349" y="1685703"/>
            <a:chExt cx="8097709" cy="4749019"/>
          </a:xfrm>
        </p:grpSpPr>
        <p:pic>
          <p:nvPicPr>
            <p:cNvPr id="221" name="Google Shape;221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0349" y="1685703"/>
              <a:ext cx="8097709" cy="4749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7662" y="1685704"/>
              <a:ext cx="1941854" cy="4190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7"/>
            <p:cNvSpPr txBox="1"/>
            <p:nvPr/>
          </p:nvSpPr>
          <p:spPr>
            <a:xfrm>
              <a:off x="3361750" y="1922743"/>
              <a:ext cx="5283870" cy="69691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68550" tIns="68550" rIns="68550" bIns="6855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▪"/>
              </a:pPr>
              <a:r>
                <a:rPr lang="en-US" sz="2200">
                  <a:solidFill>
                    <a:schemeClr val="lt1"/>
                  </a:solidFill>
                  <a:latin typeface="Overlock"/>
                  <a:ea typeface="Overlock"/>
                  <a:cs typeface="Overlock"/>
                  <a:sym typeface="Overlock"/>
                </a:rPr>
                <a:t>45 out of 47 counties participated in cycle</a:t>
              </a:r>
              <a:endParaRPr sz="2400">
                <a:solidFill>
                  <a:schemeClr val="lt1"/>
                </a:solidFill>
                <a:latin typeface="Aparajita"/>
                <a:ea typeface="Aparajita"/>
                <a:cs typeface="Aparajita"/>
                <a:sym typeface="Aparajita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Symbols"/>
                <a:buChar char="▪"/>
              </a:pPr>
              <a:r>
                <a:rPr lang="en-US" sz="2200">
                  <a:solidFill>
                    <a:schemeClr val="lt1"/>
                  </a:solidFill>
                  <a:latin typeface="Overlock"/>
                  <a:ea typeface="Overlock"/>
                  <a:cs typeface="Overlock"/>
                  <a:sym typeface="Overlock"/>
                </a:rPr>
                <a:t>50% of participants came from 12 counties 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6_Theme NPHLS">
  <a:themeElements>
    <a:clrScheme name="Custom 1">
      <a:dk1>
        <a:srgbClr val="000000"/>
      </a:dk1>
      <a:lt1>
        <a:srgbClr val="FFFFFF"/>
      </a:lt1>
      <a:dk2>
        <a:srgbClr val="00B050"/>
      </a:dk2>
      <a:lt2>
        <a:srgbClr val="FFFFFF"/>
      </a:lt2>
      <a:accent1>
        <a:srgbClr val="000000"/>
      </a:accent1>
      <a:accent2>
        <a:srgbClr val="C0504D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heme NPHLS">
  <a:themeElements>
    <a:clrScheme name="Custom 1">
      <a:dk1>
        <a:srgbClr val="000000"/>
      </a:dk1>
      <a:lt1>
        <a:srgbClr val="FFFFFF"/>
      </a:lt1>
      <a:dk2>
        <a:srgbClr val="00B050"/>
      </a:dk2>
      <a:lt2>
        <a:srgbClr val="FFFFFF"/>
      </a:lt2>
      <a:accent1>
        <a:srgbClr val="000000"/>
      </a:accent1>
      <a:accent2>
        <a:srgbClr val="C0504D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Theme NPHLS">
  <a:themeElements>
    <a:clrScheme name="Custom 1">
      <a:dk1>
        <a:srgbClr val="000000"/>
      </a:dk1>
      <a:lt1>
        <a:srgbClr val="FFFFFF"/>
      </a:lt1>
      <a:dk2>
        <a:srgbClr val="00B050"/>
      </a:dk2>
      <a:lt2>
        <a:srgbClr val="FFFFFF"/>
      </a:lt2>
      <a:accent1>
        <a:srgbClr val="000000"/>
      </a:accent1>
      <a:accent2>
        <a:srgbClr val="C0504D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854</Words>
  <Application>Microsoft Office PowerPoint</Application>
  <PresentationFormat>On-screen Show (4:3)</PresentationFormat>
  <Paragraphs>156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Algerian</vt:lpstr>
      <vt:lpstr>Calibri</vt:lpstr>
      <vt:lpstr>Quattrocento Sans</vt:lpstr>
      <vt:lpstr>ADLaM Display</vt:lpstr>
      <vt:lpstr>Arial</vt:lpstr>
      <vt:lpstr>Libre Franklin</vt:lpstr>
      <vt:lpstr>Libre Franklin Medium</vt:lpstr>
      <vt:lpstr>Noto Sans Symbols</vt:lpstr>
      <vt:lpstr>Overlock</vt:lpstr>
      <vt:lpstr>Aparajita</vt:lpstr>
      <vt:lpstr>6_Theme NPHLS</vt:lpstr>
      <vt:lpstr>5_Theme NPHLS</vt:lpstr>
      <vt:lpstr>8_Theme NPHLS</vt:lpstr>
      <vt:lpstr>THE RAPID HIV SEROLOGY PROFICIENCY TESTING PROGRAM, KENYA  Management and Use of PT Data   Division of National Laboratory Services Kenya External Quality Assessment Scheme WESTERN HEMISPHERE – PANAMA RT-CQI BEST PRACTICES WORKSHOP August 26 -30, 2024     </vt:lpstr>
      <vt:lpstr>National Rapid HIV Proficiency Testing Scheme  </vt:lpstr>
      <vt:lpstr>WORKLOAD</vt:lpstr>
      <vt:lpstr>WORKFLOW</vt:lpstr>
      <vt:lpstr>e-PT Tool Functionality</vt:lpstr>
      <vt:lpstr>e-PT Tool Functionality</vt:lpstr>
      <vt:lpstr>E-PT USER ROLES</vt:lpstr>
      <vt:lpstr>Data Evaluation</vt:lpstr>
      <vt:lpstr>Enrollment per County, 2023</vt:lpstr>
      <vt:lpstr>County Participation Rates, 2023</vt:lpstr>
      <vt:lpstr>Overall Performance</vt:lpstr>
      <vt:lpstr>Performance by Program</vt:lpstr>
      <vt:lpstr>Performance by Samples Tested</vt:lpstr>
      <vt:lpstr>Turn-Around Times </vt:lpstr>
      <vt:lpstr>ACHIEVEMENTS</vt:lpstr>
      <vt:lpstr>Lessons Learnt &amp; Future Opportunities </vt:lpstr>
      <vt:lpstr>END.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RAPID HIV SEROLOGY PROFICIENCY TESTING PROGRAM, KENYA  Management and Use of PT Data   Division of National Laboratory Services Kenya External Quality Assessment Scheme WESTERN HEMISPHERE – PANAMA RT-CQI BEST PRACTICES WORKSHOP August 26 -30, 2024</dc:title>
  <dc:creator>Charity</dc:creator>
  <cp:lastModifiedBy>Charity</cp:lastModifiedBy>
  <cp:revision>6</cp:revision>
  <dcterms:modified xsi:type="dcterms:W3CDTF">2024-08-28T05:21:33Z</dcterms:modified>
</cp:coreProperties>
</file>